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9"/>
  </p:notesMasterIdLst>
  <p:handoutMasterIdLst>
    <p:handoutMasterId r:id="rId20"/>
  </p:handoutMasterIdLst>
  <p:sldIdLst>
    <p:sldId id="256" r:id="rId2"/>
    <p:sldId id="359" r:id="rId3"/>
    <p:sldId id="358" r:id="rId4"/>
    <p:sldId id="257" r:id="rId5"/>
    <p:sldId id="350" r:id="rId6"/>
    <p:sldId id="328" r:id="rId7"/>
    <p:sldId id="329" r:id="rId8"/>
    <p:sldId id="355" r:id="rId9"/>
    <p:sldId id="333" r:id="rId10"/>
    <p:sldId id="334" r:id="rId11"/>
    <p:sldId id="354" r:id="rId12"/>
    <p:sldId id="337" r:id="rId13"/>
    <p:sldId id="339" r:id="rId14"/>
    <p:sldId id="343" r:id="rId15"/>
    <p:sldId id="344" r:id="rId16"/>
    <p:sldId id="345" r:id="rId17"/>
    <p:sldId id="349" r:id="rId18"/>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orm Jones" initials="N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1"/>
    <p:restoredTop sz="91644" autoAdjust="0"/>
  </p:normalViewPr>
  <p:slideViewPr>
    <p:cSldViewPr>
      <p:cViewPr varScale="1">
        <p:scale>
          <a:sx n="125" d="100"/>
          <a:sy n="125" d="100"/>
        </p:scale>
        <p:origin x="450"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14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072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defRPr sz="1200" smtClean="0">
                <a:latin typeface="Arial" charset="0"/>
              </a:defRPr>
            </a:lvl1pPr>
          </a:lstStyle>
          <a:p>
            <a:pPr>
              <a:defRPr/>
            </a:pPr>
            <a:endParaRPr lang="en-US"/>
          </a:p>
        </p:txBody>
      </p:sp>
      <p:sp>
        <p:nvSpPr>
          <p:cNvPr id="3072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eaLnBrk="1" hangingPunct="1">
              <a:defRPr sz="1200" smtClean="0">
                <a:latin typeface="Arial" charset="0"/>
              </a:defRPr>
            </a:lvl1pPr>
          </a:lstStyle>
          <a:p>
            <a:pPr>
              <a:defRPr/>
            </a:pPr>
            <a:endParaRPr lang="en-US"/>
          </a:p>
        </p:txBody>
      </p:sp>
      <p:sp>
        <p:nvSpPr>
          <p:cNvPr id="3072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1432" tIns="45716" rIns="91432" bIns="45716" numCol="1" anchor="b" anchorCtr="0" compatLnSpc="1">
            <a:prstTxWarp prst="textNoShape">
              <a:avLst/>
            </a:prstTxWarp>
          </a:bodyPr>
          <a:lstStyle>
            <a:lvl1pPr algn="r" eaLnBrk="1" hangingPunct="1">
              <a:defRPr sz="1200" smtClean="0">
                <a:latin typeface="Arial" charset="0"/>
              </a:defRPr>
            </a:lvl1pPr>
          </a:lstStyle>
          <a:p>
            <a:pPr>
              <a:defRPr/>
            </a:pPr>
            <a:fld id="{A8F106C0-D131-4930-92D2-F505EAC70254}" type="slidenum">
              <a:rPr lang="en-US"/>
              <a:pPr>
                <a:defRPr/>
              </a:pPr>
              <a:t>‹#›</a:t>
            </a:fld>
            <a:endParaRPr lang="en-US"/>
          </a:p>
        </p:txBody>
      </p:sp>
    </p:spTree>
    <p:extLst>
      <p:ext uri="{BB962C8B-B14F-4D97-AF65-F5344CB8AC3E}">
        <p14:creationId xmlns:p14="http://schemas.microsoft.com/office/powerpoint/2010/main" val="185545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defTabSz="966788" eaLnBrk="1" hangingPunct="1">
              <a:defRPr sz="1300" smtClean="0">
                <a:latin typeface="Arial" charset="0"/>
              </a:defRPr>
            </a:lvl1pPr>
          </a:lstStyle>
          <a:p>
            <a:pPr>
              <a:defRPr/>
            </a:pPr>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lvl1pPr algn="r" defTabSz="966788" eaLnBrk="1" hangingPunct="1">
              <a:defRPr sz="1300" smtClean="0">
                <a:latin typeface="Arial" charset="0"/>
              </a:defRPr>
            </a:lvl1pPr>
          </a:lstStyle>
          <a:p>
            <a:pPr>
              <a:defRPr/>
            </a:pPr>
            <a:endParaRPr lang="en-US"/>
          </a:p>
        </p:txBody>
      </p:sp>
      <p:sp>
        <p:nvSpPr>
          <p:cNvPr id="24580" name="Rectangle 4"/>
          <p:cNvSpPr>
            <a:spLocks noGrp="1" noRot="1" noChangeAspect="1" noChangeArrowheads="1" noTextEdit="1"/>
          </p:cNvSpPr>
          <p:nvPr>
            <p:ph type="sldImg" idx="2"/>
          </p:nvPr>
        </p:nvSpPr>
        <p:spPr bwMode="auto">
          <a:xfrm>
            <a:off x="1258888" y="720725"/>
            <a:ext cx="4800600" cy="360045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3" tIns="48326" rIns="96653" bIns="4832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defTabSz="966788" eaLnBrk="1" hangingPunct="1">
              <a:defRPr sz="1300" smtClean="0">
                <a:latin typeface="Arial" charset="0"/>
              </a:defRPr>
            </a:lvl1pPr>
          </a:lstStyle>
          <a:p>
            <a:pPr>
              <a:defRPr/>
            </a:pPr>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3" tIns="48326" rIns="96653" bIns="48326" numCol="1" anchor="b" anchorCtr="0" compatLnSpc="1">
            <a:prstTxWarp prst="textNoShape">
              <a:avLst/>
            </a:prstTxWarp>
          </a:bodyPr>
          <a:lstStyle>
            <a:lvl1pPr algn="r" defTabSz="966788" eaLnBrk="1" hangingPunct="1">
              <a:defRPr sz="1300" smtClean="0">
                <a:latin typeface="Arial" charset="0"/>
              </a:defRPr>
            </a:lvl1pPr>
          </a:lstStyle>
          <a:p>
            <a:pPr>
              <a:defRPr/>
            </a:pPr>
            <a:fld id="{44EF52A0-4AD5-4CD4-8773-F8448EA94328}" type="slidenum">
              <a:rPr lang="en-US"/>
              <a:pPr>
                <a:defRPr/>
              </a:pPr>
              <a:t>‹#›</a:t>
            </a:fld>
            <a:endParaRPr lang="en-US"/>
          </a:p>
        </p:txBody>
      </p:sp>
    </p:spTree>
    <p:extLst>
      <p:ext uri="{BB962C8B-B14F-4D97-AF65-F5344CB8AC3E}">
        <p14:creationId xmlns:p14="http://schemas.microsoft.com/office/powerpoint/2010/main" val="2181576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B40B1123-1C4D-42FF-9221-056B35E0949D}" type="slidenum">
              <a:rPr lang="en-US"/>
              <a:pPr/>
              <a:t>1</a:t>
            </a:fld>
            <a:endParaRPr lang="en-US"/>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35525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latin typeface="+mn-lt"/>
              </a:rPr>
              <a:t>SRM model calibration was conducted in two phases: The first phase included a steady-state calibration using observations from water year 1998 (October 1997 through September 1998).  The water year 1998 was selected for steady-state calibration because of the quantity of available data throughout the region during this period, thus reducing the uncertainties associated with supply and delivery information, land use classifications, and pumping activities prior to 1998 that impact the water budget for the model.  The steady-state solution was then used as a baseline condition for the transient model.  The transient calibration period extended from water year 1998 through water year 2008 (October 1997 through September 2008).  The head contours resulting from the steady state calibration and scatter point diagrams of the observed and simulated heads are shown in this slide.</a:t>
            </a:r>
          </a:p>
        </p:txBody>
      </p:sp>
      <p:sp>
        <p:nvSpPr>
          <p:cNvPr id="4" name="Slide Number Placeholder 3"/>
          <p:cNvSpPr>
            <a:spLocks noGrp="1"/>
          </p:cNvSpPr>
          <p:nvPr>
            <p:ph type="sldNum" sz="quarter" idx="10"/>
          </p:nvPr>
        </p:nvSpPr>
        <p:spPr/>
        <p:txBody>
          <a:bodyPr/>
          <a:lstStyle/>
          <a:p>
            <a:fld id="{7F72298D-BD44-4741-9D93-04CB19FD0E4D}" type="slidenum">
              <a:rPr lang="en-US" smtClean="0"/>
              <a:t>14</a:t>
            </a:fld>
            <a:endParaRPr lang="en-US"/>
          </a:p>
        </p:txBody>
      </p:sp>
    </p:spTree>
    <p:extLst>
      <p:ext uri="{BB962C8B-B14F-4D97-AF65-F5344CB8AC3E}">
        <p14:creationId xmlns:p14="http://schemas.microsoft.com/office/powerpoint/2010/main" val="3998534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eaLnBrk="1" fontAlgn="auto" hangingPunct="1">
              <a:spcBef>
                <a:spcPts val="0"/>
              </a:spcBef>
              <a:spcAft>
                <a:spcPts val="0"/>
              </a:spcAft>
              <a:defRPr/>
            </a:pPr>
            <a:r>
              <a:rPr lang="en-US" sz="1300" dirty="0">
                <a:latin typeface="+mn-lt"/>
              </a:rPr>
              <a:t>Once the transient model was calibrated successfully, models were developed to simulate future conditions (predictive models).  The predictive models use water year 2007 from the calibrated transient model as a baseline and simulate aquifer response through water year 2050 (October 2006 through September 2050). Two separate predictive models were developed in order to assess impacts for future scenarios with and without demand conservation measures in place.  Future demand with conservation includes reductions in per capita demand for municipalities in accordance with the proposed 2009 Water Conservation Act introduced by Senator Steinberg which sets a goal of reducing per capita urban water use by 20% by December 31, 2020, with an intermediate goal of reducing per capita water use by at least 10% by December 31, 2015.  In accordance with the Sacramento Regional Water Master Plan, conservation measures for irrigation demand were guided by proposed goals of achieving incremental progress towards a 5% reduction in irrigation demands, achieved from improvements in irrigation efficiencies, by December 31, 2030.  The Sacramento Council of Governments (SACOG) Blueprint 2005 and 2050 land use projections were used to establish the baseline and future land use trends.  Land use trends were then interpolated from the two datasets throughout the predictive model simulation period.  Population projections for per capita calculations were established using the latest demographic information provided by senior demographers at SACOG.</a:t>
            </a:r>
          </a:p>
          <a:p>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15</a:t>
            </a:fld>
            <a:endParaRPr lang="en-US"/>
          </a:p>
        </p:txBody>
      </p:sp>
    </p:spTree>
    <p:extLst>
      <p:ext uri="{BB962C8B-B14F-4D97-AF65-F5344CB8AC3E}">
        <p14:creationId xmlns:p14="http://schemas.microsoft.com/office/powerpoint/2010/main" val="22273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background</a:t>
            </a:r>
            <a:r>
              <a:rPr lang="en-US" baseline="0" dirty="0"/>
              <a:t> on the Roseville ASR program here.</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16</a:t>
            </a:fld>
            <a:endParaRPr lang="en-US"/>
          </a:p>
        </p:txBody>
      </p:sp>
    </p:spTree>
    <p:extLst>
      <p:ext uri="{BB962C8B-B14F-4D97-AF65-F5344CB8AC3E}">
        <p14:creationId xmlns:p14="http://schemas.microsoft.com/office/powerpoint/2010/main" val="2183720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a:t>
            </a:r>
            <a:r>
              <a:rPr lang="en-US" baseline="0" dirty="0"/>
              <a:t> about current applications here)</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17</a:t>
            </a:fld>
            <a:endParaRPr lang="en-US"/>
          </a:p>
        </p:txBody>
      </p:sp>
    </p:spTree>
    <p:extLst>
      <p:ext uri="{BB962C8B-B14F-4D97-AF65-F5344CB8AC3E}">
        <p14:creationId xmlns:p14="http://schemas.microsoft.com/office/powerpoint/2010/main" val="920057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the first few minutes up to the GRACE stuff and then switch to the KANSAS part at 13:21.</a:t>
            </a:r>
          </a:p>
        </p:txBody>
      </p:sp>
      <p:sp>
        <p:nvSpPr>
          <p:cNvPr id="4" name="Slide Number Placeholder 3"/>
          <p:cNvSpPr>
            <a:spLocks noGrp="1"/>
          </p:cNvSpPr>
          <p:nvPr>
            <p:ph type="sldNum" sz="quarter" idx="10"/>
          </p:nvPr>
        </p:nvSpPr>
        <p:spPr/>
        <p:txBody>
          <a:bodyPr/>
          <a:lstStyle/>
          <a:p>
            <a:pPr>
              <a:defRPr/>
            </a:pPr>
            <a:fld id="{44EF52A0-4AD5-4CD4-8773-F8448EA94328}" type="slidenum">
              <a:rPr lang="en-US" smtClean="0"/>
              <a:pPr>
                <a:defRPr/>
              </a:pPr>
              <a:t>3</a:t>
            </a:fld>
            <a:endParaRPr lang="en-US"/>
          </a:p>
        </p:txBody>
      </p:sp>
    </p:spTree>
    <p:extLst>
      <p:ext uri="{BB962C8B-B14F-4D97-AF65-F5344CB8AC3E}">
        <p14:creationId xmlns:p14="http://schemas.microsoft.com/office/powerpoint/2010/main" val="261320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17B23A5B-67EB-46A9-84E1-6E38BBB7EFF1}" type="slidenum">
              <a:rPr lang="en-US"/>
              <a:pPr/>
              <a:t>4</a:t>
            </a:fld>
            <a:endParaRPr lang="en-US"/>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2563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latin typeface="Arial" charset="0"/>
                <a:ea typeface="+mn-ea"/>
                <a:cs typeface="+mn-cs"/>
              </a:rPr>
              <a:t>Derrick Whitehead</a:t>
            </a:r>
            <a:br>
              <a:rPr lang="en-US" sz="800" kern="1200" dirty="0">
                <a:solidFill>
                  <a:schemeClr val="tx1"/>
                </a:solidFill>
                <a:latin typeface="Arial" charset="0"/>
                <a:ea typeface="+mn-ea"/>
                <a:cs typeface="+mn-cs"/>
              </a:rPr>
            </a:br>
            <a:r>
              <a:rPr lang="en-US" sz="800" kern="1200" dirty="0">
                <a:solidFill>
                  <a:schemeClr val="tx1"/>
                </a:solidFill>
                <a:latin typeface="Arial" charset="0"/>
                <a:ea typeface="+mn-ea"/>
                <a:cs typeface="+mn-cs"/>
              </a:rPr>
              <a:t>Roseville City - Roseville, CA</a:t>
            </a:r>
          </a:p>
          <a:p>
            <a:r>
              <a:rPr lang="en-US" sz="800" kern="1200" dirty="0">
                <a:solidFill>
                  <a:schemeClr val="tx1"/>
                </a:solidFill>
                <a:latin typeface="Arial" charset="0"/>
                <a:ea typeface="+mn-ea"/>
                <a:cs typeface="+mn-cs"/>
              </a:rPr>
              <a:t>Norm Jones</a:t>
            </a:r>
            <a:br>
              <a:rPr lang="en-US" sz="800" kern="1200" dirty="0">
                <a:solidFill>
                  <a:schemeClr val="tx1"/>
                </a:solidFill>
                <a:latin typeface="Arial" charset="0"/>
                <a:ea typeface="+mn-ea"/>
                <a:cs typeface="+mn-cs"/>
              </a:rPr>
            </a:br>
            <a:r>
              <a:rPr lang="en-US" sz="800" kern="1200" dirty="0">
                <a:solidFill>
                  <a:schemeClr val="tx1"/>
                </a:solidFill>
                <a:latin typeface="Arial" charset="0"/>
                <a:ea typeface="+mn-ea"/>
                <a:cs typeface="+mn-cs"/>
              </a:rPr>
              <a:t>Aquaveo - Provo, UT</a:t>
            </a:r>
          </a:p>
          <a:p>
            <a:r>
              <a:rPr lang="en-US" sz="800" kern="1200" dirty="0">
                <a:solidFill>
                  <a:schemeClr val="tx1"/>
                </a:solidFill>
                <a:latin typeface="Arial" charset="0"/>
                <a:ea typeface="+mn-ea"/>
                <a:cs typeface="+mn-cs"/>
              </a:rPr>
              <a:t>Michelle Smilowitz</a:t>
            </a:r>
            <a:br>
              <a:rPr lang="en-US" sz="800" kern="1200" dirty="0">
                <a:solidFill>
                  <a:schemeClr val="tx1"/>
                </a:solidFill>
                <a:latin typeface="Arial" charset="0"/>
                <a:ea typeface="+mn-ea"/>
                <a:cs typeface="+mn-cs"/>
              </a:rPr>
            </a:br>
            <a:r>
              <a:rPr lang="en-US" sz="800" kern="1200" dirty="0" err="1">
                <a:solidFill>
                  <a:schemeClr val="tx1"/>
                </a:solidFill>
                <a:latin typeface="Arial" charset="0"/>
                <a:ea typeface="+mn-ea"/>
                <a:cs typeface="+mn-cs"/>
              </a:rPr>
              <a:t>Heatwave</a:t>
            </a:r>
            <a:r>
              <a:rPr lang="en-US" sz="800" kern="1200">
                <a:solidFill>
                  <a:schemeClr val="tx1"/>
                </a:solidFill>
                <a:latin typeface="Arial" charset="0"/>
                <a:ea typeface="+mn-ea"/>
                <a:cs typeface="+mn-cs"/>
              </a:rPr>
              <a:t> Data - Miami, FLA</a:t>
            </a:r>
          </a:p>
          <a:p>
            <a:endParaRPr lang="en-US"/>
          </a:p>
        </p:txBody>
      </p:sp>
      <p:sp>
        <p:nvSpPr>
          <p:cNvPr id="4" name="Slide Number Placeholder 3"/>
          <p:cNvSpPr>
            <a:spLocks noGrp="1"/>
          </p:cNvSpPr>
          <p:nvPr>
            <p:ph type="sldNum" sz="quarter" idx="10"/>
          </p:nvPr>
        </p:nvSpPr>
        <p:spPr/>
        <p:txBody>
          <a:bodyPr/>
          <a:lstStyle/>
          <a:p>
            <a:pPr>
              <a:defRPr/>
            </a:pPr>
            <a:fld id="{44EF52A0-4AD5-4CD4-8773-F8448EA94328}" type="slidenum">
              <a:rPr lang="en-US" smtClean="0"/>
              <a:pPr>
                <a:defRPr/>
              </a:pPr>
              <a:t>5</a:t>
            </a:fld>
            <a:endParaRPr lang="en-US"/>
          </a:p>
        </p:txBody>
      </p:sp>
    </p:spTree>
    <p:extLst>
      <p:ext uri="{BB962C8B-B14F-4D97-AF65-F5344CB8AC3E}">
        <p14:creationId xmlns:p14="http://schemas.microsoft.com/office/powerpoint/2010/main" val="1028160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6</a:t>
            </a:fld>
            <a:endParaRPr lang="en-US"/>
          </a:p>
        </p:txBody>
      </p:sp>
    </p:spTree>
    <p:extLst>
      <p:ext uri="{BB962C8B-B14F-4D97-AF65-F5344CB8AC3E}">
        <p14:creationId xmlns:p14="http://schemas.microsoft.com/office/powerpoint/2010/main" val="104087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process</a:t>
            </a:r>
            <a:r>
              <a:rPr lang="en-US" baseline="0" dirty="0"/>
              <a:t> described in more detail in the previous presentation by Doug Gallup, we created a set of 3D cross sections made of multi-patch features.</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9</a:t>
            </a:fld>
            <a:endParaRPr lang="en-US"/>
          </a:p>
        </p:txBody>
      </p:sp>
    </p:spTree>
    <p:extLst>
      <p:ext uri="{BB962C8B-B14F-4D97-AF65-F5344CB8AC3E}">
        <p14:creationId xmlns:p14="http://schemas.microsoft.com/office/powerpoint/2010/main" val="278516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similar</a:t>
            </a:r>
            <a:r>
              <a:rPr lang="en-US" baseline="0" dirty="0"/>
              <a:t> process, we created a set of 3D volumetric features called </a:t>
            </a:r>
            <a:r>
              <a:rPr lang="en-US" baseline="0" dirty="0" err="1"/>
              <a:t>GeoVolumes</a:t>
            </a:r>
            <a:r>
              <a:rPr lang="en-US" baseline="0" dirty="0"/>
              <a:t>.  Again, these are composed of multi-patches. The outcropping of the lower layers was consistent with trends observed from surficial geology maps imported from </a:t>
            </a:r>
            <a:r>
              <a:rPr lang="en-US" baseline="0" dirty="0" err="1"/>
              <a:t>shapefiles</a:t>
            </a:r>
            <a:r>
              <a:rPr lang="en-US" baseline="0" dirty="0"/>
              <a:t>.</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10</a:t>
            </a:fld>
            <a:endParaRPr lang="en-US"/>
          </a:p>
        </p:txBody>
      </p:sp>
    </p:spTree>
    <p:extLst>
      <p:ext uri="{BB962C8B-B14F-4D97-AF65-F5344CB8AC3E}">
        <p14:creationId xmlns:p14="http://schemas.microsoft.com/office/powerpoint/2010/main" val="1956941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a:t>
            </a:r>
            <a:r>
              <a:rPr lang="en-US" baseline="0" dirty="0"/>
              <a:t> stresses including base flow to and from streams and groundwater withdrawals from supply wells were included in the MODFLOW simulation. Given the size and scale of the regional model, ArcGIS  and the Arc Hydro data model and tools were essential to manage the massive amounts of spatial and temporal data involved in the project. </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12</a:t>
            </a:fld>
            <a:endParaRPr lang="en-US"/>
          </a:p>
        </p:txBody>
      </p:sp>
    </p:spTree>
    <p:extLst>
      <p:ext uri="{BB962C8B-B14F-4D97-AF65-F5344CB8AC3E}">
        <p14:creationId xmlns:p14="http://schemas.microsoft.com/office/powerpoint/2010/main" val="134429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 on the right indicates the recharge factors for the model domain. Darker colors</a:t>
            </a:r>
            <a:r>
              <a:rPr lang="en-US" baseline="0" dirty="0"/>
              <a:t> indicate higher recharge potential. Much of the recharge in the region comes from alluvial deposits near streams and in the vicinity of abandoned placer mines.</a:t>
            </a:r>
            <a:endParaRPr lang="en-US" dirty="0"/>
          </a:p>
        </p:txBody>
      </p:sp>
      <p:sp>
        <p:nvSpPr>
          <p:cNvPr id="4" name="Slide Number Placeholder 3"/>
          <p:cNvSpPr>
            <a:spLocks noGrp="1"/>
          </p:cNvSpPr>
          <p:nvPr>
            <p:ph type="sldNum" sz="quarter" idx="10"/>
          </p:nvPr>
        </p:nvSpPr>
        <p:spPr/>
        <p:txBody>
          <a:bodyPr/>
          <a:lstStyle/>
          <a:p>
            <a:fld id="{7F72298D-BD44-4741-9D93-04CB19FD0E4D}" type="slidenum">
              <a:rPr lang="en-US" smtClean="0"/>
              <a:t>13</a:t>
            </a:fld>
            <a:endParaRPr lang="en-US"/>
          </a:p>
        </p:txBody>
      </p:sp>
    </p:spTree>
    <p:extLst>
      <p:ext uri="{BB962C8B-B14F-4D97-AF65-F5344CB8AC3E}">
        <p14:creationId xmlns:p14="http://schemas.microsoft.com/office/powerpoint/2010/main" val="2734220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65479A6-FA56-46FD-8669-F17A24F88275}"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80F795-0FC3-403C-9CEF-61C0C4FD9B5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781800" y="274640"/>
            <a:ext cx="1905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6B688D4C-A32B-4B12-9D76-087E0D4EAB3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fld id="{E29B15DB-70CE-452B-BDA7-CB686A961E1A}" type="datetimeFigureOut">
              <a:rPr lang="en-US" smtClean="0"/>
              <a:t>9/1/2023</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AEECCDBD-5EEB-479F-863D-FE8C7A1DEF2D}" type="slidenum">
              <a:rPr lang="en-US" smtClean="0"/>
              <a:t>‹#›</a:t>
            </a:fld>
            <a:endParaRPr lang="en-US"/>
          </a:p>
        </p:txBody>
      </p:sp>
      <p:sp>
        <p:nvSpPr>
          <p:cNvPr id="7" name="Title 1"/>
          <p:cNvSpPr>
            <a:spLocks noGrp="1"/>
          </p:cNvSpPr>
          <p:nvPr>
            <p:ph type="title"/>
          </p:nvPr>
        </p:nvSpPr>
        <p:spPr>
          <a:xfrm>
            <a:off x="2743200" y="84667"/>
            <a:ext cx="6096000" cy="838200"/>
          </a:xfrm>
          <a:prstGeom prst="rect">
            <a:avLst/>
          </a:prstGeom>
        </p:spPr>
        <p:txBody>
          <a:bodyPr anchor="ctr"/>
          <a:lstStyle>
            <a:lvl1pPr algn="r">
              <a:defRPr sz="2800">
                <a:solidFill>
                  <a:schemeClr val="tx2">
                    <a:lumMod val="75000"/>
                  </a:schemeClr>
                </a:solidFill>
                <a:latin typeface="Corbel" pitchFamily="34" charset="0"/>
              </a:defRPr>
            </a:lvl1pPr>
          </a:lstStyle>
          <a:p>
            <a:r>
              <a:rPr lang="en-US" dirty="0"/>
              <a:t>Click to edit Master title style</a:t>
            </a:r>
          </a:p>
        </p:txBody>
      </p:sp>
    </p:spTree>
    <p:extLst>
      <p:ext uri="{BB962C8B-B14F-4D97-AF65-F5344CB8AC3E}">
        <p14:creationId xmlns:p14="http://schemas.microsoft.com/office/powerpoint/2010/main" val="4071745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0F410D6-4619-42DE-85B1-B7A1A414510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3B4BFD00-82FE-4BE6-A9E9-D46F0DE467F9}"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126E32A-D43D-425C-BACB-D1B3C146A9E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1A23A96-90F8-4370-9438-D0E1F3C1EFE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CF30C19-796C-48AA-9757-166CC01229E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3DC96F4-DB05-49E2-BD91-7B85D47D2F5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35A3BBCD-BF62-45E8-81EA-94B01FF3DC4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pPr>
              <a:defRPr/>
            </a:pPr>
            <a:endParaRPr lang="en-US"/>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a:defRPr/>
            </a:pPr>
            <a:fld id="{07A71F01-E576-4DB7-9151-0A22602DDFBC}" type="slidenum">
              <a:rPr lang="en-US"/>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029" name="Text Placeholder 2"/>
          <p:cNvSpPr>
            <a:spLocks noGrp="1"/>
          </p:cNvSpPr>
          <p:nvPr>
            <p:ph type="body" idx="1"/>
          </p:nvPr>
        </p:nvSpPr>
        <p:spPr bwMode="auto">
          <a:xfrm>
            <a:off x="457200" y="1774825"/>
            <a:ext cx="8229600" cy="462597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endParaRPr lang="en-US"/>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en-US"/>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latinLnBrk="0" hangingPunct="1">
              <a:defRPr kumimoji="0" sz="1200" smtClean="0">
                <a:solidFill>
                  <a:schemeClr val="tx1">
                    <a:tint val="95000"/>
                  </a:schemeClr>
                </a:solidFill>
              </a:defRPr>
            </a:lvl1pPr>
            <a:extLst/>
          </a:lstStyle>
          <a:p>
            <a:pPr>
              <a:defRPr/>
            </a:pPr>
            <a:fld id="{705F10F6-C219-434C-9558-54737348EA9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79" r:id="rId2"/>
    <p:sldLayoutId id="2147483685" r:id="rId3"/>
    <p:sldLayoutId id="2147483680" r:id="rId4"/>
    <p:sldLayoutId id="2147483681" r:id="rId5"/>
    <p:sldLayoutId id="2147483682" r:id="rId6"/>
    <p:sldLayoutId id="2147483686" r:id="rId7"/>
    <p:sldLayoutId id="2147483687" r:id="rId8"/>
    <p:sldLayoutId id="2147483688" r:id="rId9"/>
    <p:sldLayoutId id="2147483683" r:id="rId10"/>
    <p:sldLayoutId id="2147483689" r:id="rId11"/>
    <p:sldLayoutId id="2147483690" r:id="rId12"/>
  </p:sldLayoutIdLst>
  <p:txStyles>
    <p:titleStyle>
      <a:lvl1pPr algn="l" rtl="0" fontAlgn="base">
        <a:spcBef>
          <a:spcPct val="0"/>
        </a:spcBef>
        <a:spcAft>
          <a:spcPct val="0"/>
        </a:spcAft>
        <a:defRPr sz="4500" b="1" kern="1200">
          <a:solidFill>
            <a:srgbClr val="FFC800"/>
          </a:solidFill>
          <a:latin typeface="+mj-lt"/>
          <a:ea typeface="+mj-ea"/>
          <a:cs typeface="+mj-cs"/>
        </a:defRPr>
      </a:lvl1pPr>
      <a:lvl2pPr algn="l" rtl="0" fontAlgn="base">
        <a:spcBef>
          <a:spcPct val="0"/>
        </a:spcBef>
        <a:spcAft>
          <a:spcPct val="0"/>
        </a:spcAft>
        <a:defRPr sz="4500" b="1">
          <a:solidFill>
            <a:srgbClr val="FFC800"/>
          </a:solidFill>
          <a:latin typeface="Corbel" pitchFamily="34" charset="0"/>
        </a:defRPr>
      </a:lvl2pPr>
      <a:lvl3pPr algn="l" rtl="0" fontAlgn="base">
        <a:spcBef>
          <a:spcPct val="0"/>
        </a:spcBef>
        <a:spcAft>
          <a:spcPct val="0"/>
        </a:spcAft>
        <a:defRPr sz="4500" b="1">
          <a:solidFill>
            <a:srgbClr val="FFC800"/>
          </a:solidFill>
          <a:latin typeface="Corbel" pitchFamily="34" charset="0"/>
        </a:defRPr>
      </a:lvl3pPr>
      <a:lvl4pPr algn="l" rtl="0" fontAlgn="base">
        <a:spcBef>
          <a:spcPct val="0"/>
        </a:spcBef>
        <a:spcAft>
          <a:spcPct val="0"/>
        </a:spcAft>
        <a:defRPr sz="4500" b="1">
          <a:solidFill>
            <a:srgbClr val="FFC800"/>
          </a:solidFill>
          <a:latin typeface="Corbel" pitchFamily="34" charset="0"/>
        </a:defRPr>
      </a:lvl4pPr>
      <a:lvl5pPr algn="l" rtl="0" fontAlgn="base">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fontAlgn="base">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fontAlgn="base">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fontAlgn="base">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fontAlgn="base">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fontAlgn="base">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ytimes.com/interactive/2023/08/28/climate/groundwater-drying-climate-change.html"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ideo" Target="https://www.youtube.com/embed/RjsThobgq7Q"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fontAlgn="auto">
              <a:spcAft>
                <a:spcPts val="0"/>
              </a:spcAft>
              <a:defRPr/>
            </a:pPr>
            <a:r>
              <a:rPr lang="en-US" sz="4800" dirty="0">
                <a:solidFill>
                  <a:schemeClr val="accent1">
                    <a:satMod val="150000"/>
                  </a:schemeClr>
                </a:solidFill>
              </a:rPr>
              <a:t>Ground Water Modeling</a:t>
            </a:r>
            <a:br>
              <a:rPr lang="en-US" sz="4800" dirty="0">
                <a:solidFill>
                  <a:schemeClr val="accent1">
                    <a:satMod val="150000"/>
                  </a:schemeClr>
                </a:solidFill>
              </a:rPr>
            </a:br>
            <a:r>
              <a:rPr lang="en-US" sz="4800" dirty="0">
                <a:solidFill>
                  <a:schemeClr val="accent1">
                    <a:satMod val="150000"/>
                  </a:schemeClr>
                </a:solidFill>
              </a:rPr>
              <a:t>Introduction</a:t>
            </a:r>
          </a:p>
        </p:txBody>
      </p:sp>
      <p:sp>
        <p:nvSpPr>
          <p:cNvPr id="8195" name="Rectangle 3"/>
          <p:cNvSpPr>
            <a:spLocks noGrp="1" noChangeArrowheads="1"/>
          </p:cNvSpPr>
          <p:nvPr>
            <p:ph type="subTitle" idx="1"/>
          </p:nvPr>
        </p:nvSpPr>
        <p:spPr>
          <a:xfrm>
            <a:off x="685800" y="1828800"/>
            <a:ext cx="8077200" cy="1500188"/>
          </a:xfrm>
        </p:spPr>
        <p:txBody>
          <a:bodyPr/>
          <a:lstStyle/>
          <a:p>
            <a:r>
              <a:rPr lang="en-US" dirty="0"/>
              <a:t>CE 547 – BRIGHAM YOUNG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Hydrogeologic</a:t>
            </a:r>
            <a:r>
              <a:rPr lang="en-US" dirty="0"/>
              <a:t> Characterization</a:t>
            </a:r>
          </a:p>
        </p:txBody>
      </p:sp>
      <p:pic>
        <p:nvPicPr>
          <p:cNvPr id="7170" name="Picture 2"/>
          <p:cNvPicPr>
            <a:picLocks noChangeAspect="1" noChangeArrowheads="1"/>
          </p:cNvPicPr>
          <p:nvPr/>
        </p:nvPicPr>
        <p:blipFill>
          <a:blip r:embed="rId3" cstate="print"/>
          <a:srcRect/>
          <a:stretch>
            <a:fillRect/>
          </a:stretch>
        </p:blipFill>
        <p:spPr bwMode="auto">
          <a:xfrm>
            <a:off x="762000" y="1752600"/>
            <a:ext cx="7524366" cy="4666482"/>
          </a:xfrm>
          <a:prstGeom prst="rect">
            <a:avLst/>
          </a:prstGeom>
          <a:noFill/>
          <a:ln w="9525">
            <a:noFill/>
            <a:miter lim="800000"/>
            <a:headEnd/>
            <a:tailEnd/>
          </a:ln>
        </p:spPr>
      </p:pic>
    </p:spTree>
    <p:extLst>
      <p:ext uri="{BB962C8B-B14F-4D97-AF65-F5344CB8AC3E}">
        <p14:creationId xmlns:p14="http://schemas.microsoft.com/office/powerpoint/2010/main" val="2498828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Model</a:t>
            </a:r>
          </a:p>
        </p:txBody>
      </p:sp>
      <p:pic>
        <p:nvPicPr>
          <p:cNvPr id="2457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685800" y="1600200"/>
            <a:ext cx="7624586"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123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Stresses</a:t>
            </a:r>
            <a:endParaRPr lang="en-US" dirty="0"/>
          </a:p>
        </p:txBody>
      </p:sp>
      <p:pic>
        <p:nvPicPr>
          <p:cNvPr id="103425" name="Picture 1"/>
          <p:cNvPicPr>
            <a:picLocks noChangeAspect="1" noChangeArrowheads="1"/>
          </p:cNvPicPr>
          <p:nvPr/>
        </p:nvPicPr>
        <p:blipFill>
          <a:blip r:embed="rId3" cstate="print"/>
          <a:srcRect/>
          <a:stretch>
            <a:fillRect/>
          </a:stretch>
        </p:blipFill>
        <p:spPr bwMode="auto">
          <a:xfrm>
            <a:off x="762000" y="1981200"/>
            <a:ext cx="2773582" cy="4050658"/>
          </a:xfrm>
          <a:prstGeom prst="rect">
            <a:avLst/>
          </a:prstGeom>
          <a:noFill/>
          <a:ln w="9525">
            <a:noFill/>
            <a:miter lim="800000"/>
            <a:headEnd/>
            <a:tailEnd/>
          </a:ln>
        </p:spPr>
      </p:pic>
      <p:pic>
        <p:nvPicPr>
          <p:cNvPr id="7" name="Picture 6"/>
          <p:cNvPicPr>
            <a:picLocks noChangeAspect="1"/>
          </p:cNvPicPr>
          <p:nvPr/>
        </p:nvPicPr>
        <p:blipFill>
          <a:blip r:embed="rId4"/>
          <a:stretch>
            <a:fillRect/>
          </a:stretch>
        </p:blipFill>
        <p:spPr>
          <a:xfrm>
            <a:off x="4953000" y="2020442"/>
            <a:ext cx="2819400" cy="3991090"/>
          </a:xfrm>
          <a:prstGeom prst="rect">
            <a:avLst/>
          </a:prstGeom>
        </p:spPr>
      </p:pic>
      <p:sp>
        <p:nvSpPr>
          <p:cNvPr id="4" name="TextBox 3"/>
          <p:cNvSpPr txBox="1"/>
          <p:nvPr/>
        </p:nvSpPr>
        <p:spPr>
          <a:xfrm>
            <a:off x="457200" y="6248400"/>
            <a:ext cx="3810000" cy="461665"/>
          </a:xfrm>
          <a:prstGeom prst="rect">
            <a:avLst/>
          </a:prstGeom>
          <a:noFill/>
        </p:spPr>
        <p:txBody>
          <a:bodyPr wrap="square" rtlCol="0">
            <a:spAutoFit/>
          </a:bodyPr>
          <a:lstStyle/>
          <a:p>
            <a:pPr algn="ctr"/>
            <a:r>
              <a:rPr lang="en-US" b="1" dirty="0">
                <a:latin typeface="+mj-lt"/>
              </a:rPr>
              <a:t>Rivers, Streams, Canals</a:t>
            </a:r>
          </a:p>
        </p:txBody>
      </p:sp>
      <p:sp>
        <p:nvSpPr>
          <p:cNvPr id="9" name="TextBox 8"/>
          <p:cNvSpPr txBox="1"/>
          <p:nvPr/>
        </p:nvSpPr>
        <p:spPr>
          <a:xfrm>
            <a:off x="5181600" y="6248400"/>
            <a:ext cx="3276600" cy="461665"/>
          </a:xfrm>
          <a:prstGeom prst="rect">
            <a:avLst/>
          </a:prstGeom>
          <a:noFill/>
        </p:spPr>
        <p:txBody>
          <a:bodyPr wrap="square" rtlCol="0">
            <a:spAutoFit/>
          </a:bodyPr>
          <a:lstStyle/>
          <a:p>
            <a:pPr algn="ctr"/>
            <a:r>
              <a:rPr lang="en-US" b="1" dirty="0">
                <a:latin typeface="+mj-lt"/>
              </a:rPr>
              <a:t>Wells</a:t>
            </a:r>
          </a:p>
        </p:txBody>
      </p:sp>
    </p:spTree>
    <p:extLst>
      <p:ext uri="{BB962C8B-B14F-4D97-AF65-F5344CB8AC3E}">
        <p14:creationId xmlns:p14="http://schemas.microsoft.com/office/powerpoint/2010/main" val="136005009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Recharge</a:t>
            </a:r>
          </a:p>
        </p:txBody>
      </p:sp>
      <p:grpSp>
        <p:nvGrpSpPr>
          <p:cNvPr id="3" name="Group 16"/>
          <p:cNvGrpSpPr/>
          <p:nvPr/>
        </p:nvGrpSpPr>
        <p:grpSpPr>
          <a:xfrm>
            <a:off x="1051053" y="1998466"/>
            <a:ext cx="2772576" cy="4579118"/>
            <a:chOff x="5334000" y="1143000"/>
            <a:chExt cx="3555844" cy="5586984"/>
          </a:xfrm>
        </p:grpSpPr>
        <p:pic>
          <p:nvPicPr>
            <p:cNvPr id="6" name="Picture 5" descr="gssha domain.png"/>
            <p:cNvPicPr>
              <a:picLocks noChangeAspect="1"/>
            </p:cNvPicPr>
            <p:nvPr/>
          </p:nvPicPr>
          <p:blipFill>
            <a:blip r:embed="rId3" cstate="print"/>
            <a:stretch>
              <a:fillRect/>
            </a:stretch>
          </p:blipFill>
          <p:spPr>
            <a:xfrm>
              <a:off x="5334000" y="1143000"/>
              <a:ext cx="3367497" cy="5586984"/>
            </a:xfrm>
            <a:prstGeom prst="rect">
              <a:avLst/>
            </a:prstGeom>
          </p:spPr>
        </p:pic>
        <p:sp>
          <p:nvSpPr>
            <p:cNvPr id="7" name="TextBox 6"/>
            <p:cNvSpPr txBox="1"/>
            <p:nvPr/>
          </p:nvSpPr>
          <p:spPr>
            <a:xfrm>
              <a:off x="6934200" y="1886635"/>
              <a:ext cx="228600" cy="323165"/>
            </a:xfrm>
            <a:prstGeom prst="rect">
              <a:avLst/>
            </a:prstGeom>
            <a:noFill/>
          </p:spPr>
          <p:txBody>
            <a:bodyPr wrap="squar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1</a:t>
              </a:r>
            </a:p>
          </p:txBody>
        </p:sp>
        <p:sp>
          <p:nvSpPr>
            <p:cNvPr id="8" name="TextBox 7"/>
            <p:cNvSpPr txBox="1"/>
            <p:nvPr/>
          </p:nvSpPr>
          <p:spPr>
            <a:xfrm>
              <a:off x="7239000" y="2514600"/>
              <a:ext cx="279244" cy="323165"/>
            </a:xfrm>
            <a:prstGeom prst="rect">
              <a:avLst/>
            </a:prstGeom>
            <a:noFill/>
          </p:spPr>
          <p:txBody>
            <a:bodyPr wrap="non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2</a:t>
              </a:r>
            </a:p>
          </p:txBody>
        </p:sp>
        <p:sp>
          <p:nvSpPr>
            <p:cNvPr id="9" name="TextBox 8"/>
            <p:cNvSpPr txBox="1"/>
            <p:nvPr/>
          </p:nvSpPr>
          <p:spPr>
            <a:xfrm>
              <a:off x="7772400" y="3733800"/>
              <a:ext cx="279244" cy="323165"/>
            </a:xfrm>
            <a:prstGeom prst="rect">
              <a:avLst/>
            </a:prstGeom>
            <a:noFill/>
          </p:spPr>
          <p:txBody>
            <a:bodyPr wrap="non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3</a:t>
              </a:r>
            </a:p>
          </p:txBody>
        </p:sp>
        <p:sp>
          <p:nvSpPr>
            <p:cNvPr id="10" name="TextBox 9"/>
            <p:cNvSpPr txBox="1"/>
            <p:nvPr/>
          </p:nvSpPr>
          <p:spPr>
            <a:xfrm>
              <a:off x="8020144" y="4477435"/>
              <a:ext cx="285656" cy="323165"/>
            </a:xfrm>
            <a:prstGeom prst="rect">
              <a:avLst/>
            </a:prstGeom>
            <a:noFill/>
          </p:spPr>
          <p:txBody>
            <a:bodyPr wrap="non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4</a:t>
              </a:r>
            </a:p>
          </p:txBody>
        </p:sp>
        <p:sp>
          <p:nvSpPr>
            <p:cNvPr id="11" name="TextBox 10"/>
            <p:cNvSpPr txBox="1"/>
            <p:nvPr/>
          </p:nvSpPr>
          <p:spPr>
            <a:xfrm>
              <a:off x="8610600" y="4724400"/>
              <a:ext cx="279244" cy="323165"/>
            </a:xfrm>
            <a:prstGeom prst="rect">
              <a:avLst/>
            </a:prstGeom>
            <a:noFill/>
          </p:spPr>
          <p:txBody>
            <a:bodyPr wrap="non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5</a:t>
              </a:r>
            </a:p>
          </p:txBody>
        </p:sp>
        <p:sp>
          <p:nvSpPr>
            <p:cNvPr id="12" name="TextBox 11"/>
            <p:cNvSpPr txBox="1"/>
            <p:nvPr/>
          </p:nvSpPr>
          <p:spPr>
            <a:xfrm>
              <a:off x="8458200" y="5029200"/>
              <a:ext cx="290464" cy="323165"/>
            </a:xfrm>
            <a:prstGeom prst="rect">
              <a:avLst/>
            </a:prstGeom>
            <a:noFill/>
          </p:spPr>
          <p:txBody>
            <a:bodyPr wrap="non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6</a:t>
              </a:r>
            </a:p>
          </p:txBody>
        </p:sp>
        <p:sp>
          <p:nvSpPr>
            <p:cNvPr id="13" name="TextBox 12"/>
            <p:cNvSpPr txBox="1"/>
            <p:nvPr/>
          </p:nvSpPr>
          <p:spPr>
            <a:xfrm>
              <a:off x="8534400" y="5181600"/>
              <a:ext cx="228600" cy="323165"/>
            </a:xfrm>
            <a:prstGeom prst="rect">
              <a:avLst/>
            </a:prstGeom>
            <a:noFill/>
          </p:spPr>
          <p:txBody>
            <a:bodyPr wrap="square" rtlCol="0">
              <a:spAutoFit/>
            </a:bodyPr>
            <a:lstStyle/>
            <a:p>
              <a:r>
                <a:rPr lang="en-US" sz="15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Corbel" pitchFamily="34" charset="0"/>
                </a:rPr>
                <a:t>7</a:t>
              </a:r>
            </a:p>
          </p:txBody>
        </p:sp>
      </p:grpSp>
      <p:pic>
        <p:nvPicPr>
          <p:cNvPr id="2050" name="Picture 2"/>
          <p:cNvPicPr>
            <a:picLocks noChangeAspect="1" noChangeArrowheads="1"/>
          </p:cNvPicPr>
          <p:nvPr/>
        </p:nvPicPr>
        <p:blipFill>
          <a:blip r:embed="rId4" cstate="print"/>
          <a:srcRect/>
          <a:stretch>
            <a:fillRect/>
          </a:stretch>
        </p:blipFill>
        <p:spPr bwMode="auto">
          <a:xfrm>
            <a:off x="7696200" y="6029401"/>
            <a:ext cx="1295400" cy="676199"/>
          </a:xfrm>
          <a:prstGeom prst="rect">
            <a:avLst/>
          </a:prstGeom>
          <a:noFill/>
          <a:ln w="9525">
            <a:noFill/>
            <a:miter lim="800000"/>
            <a:headEnd/>
            <a:tailEnd/>
          </a:ln>
        </p:spPr>
      </p:pic>
      <p:pic>
        <p:nvPicPr>
          <p:cNvPr id="22" name="Picture 21" descr="rechargeraster.jpg"/>
          <p:cNvPicPr>
            <a:picLocks noChangeAspect="1"/>
          </p:cNvPicPr>
          <p:nvPr/>
        </p:nvPicPr>
        <p:blipFill>
          <a:blip r:embed="rId5" cstate="print"/>
          <a:stretch>
            <a:fillRect/>
          </a:stretch>
        </p:blipFill>
        <p:spPr>
          <a:xfrm>
            <a:off x="4953000" y="1828800"/>
            <a:ext cx="3104866" cy="4953000"/>
          </a:xfrm>
          <a:prstGeom prst="rect">
            <a:avLst/>
          </a:prstGeom>
        </p:spPr>
      </p:pic>
    </p:spTree>
    <p:extLst>
      <p:ext uri="{BB962C8B-B14F-4D97-AF65-F5344CB8AC3E}">
        <p14:creationId xmlns:p14="http://schemas.microsoft.com/office/powerpoint/2010/main" val="204711903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Steady State Calibration</a:t>
            </a:r>
          </a:p>
        </p:txBody>
      </p:sp>
      <p:pic>
        <p:nvPicPr>
          <p:cNvPr id="3" name="Picture 2"/>
          <p:cNvPicPr>
            <a:picLocks noChangeAspect="1"/>
          </p:cNvPicPr>
          <p:nvPr/>
        </p:nvPicPr>
        <p:blipFill>
          <a:blip r:embed="rId3" cstate="print"/>
          <a:srcRect/>
          <a:stretch>
            <a:fillRect/>
          </a:stretch>
        </p:blipFill>
        <p:spPr bwMode="auto">
          <a:xfrm>
            <a:off x="1143000" y="1652462"/>
            <a:ext cx="6629400" cy="5151951"/>
          </a:xfrm>
          <a:prstGeom prst="rect">
            <a:avLst/>
          </a:prstGeom>
          <a:noFill/>
          <a:ln w="9525">
            <a:noFill/>
            <a:miter lim="800000"/>
            <a:headEnd/>
            <a:tailEnd/>
          </a:ln>
        </p:spPr>
      </p:pic>
    </p:spTree>
    <p:extLst>
      <p:ext uri="{BB962C8B-B14F-4D97-AF65-F5344CB8AC3E}">
        <p14:creationId xmlns:p14="http://schemas.microsoft.com/office/powerpoint/2010/main" val="1049519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Predictive Model</a:t>
            </a:r>
          </a:p>
        </p:txBody>
      </p:sp>
      <p:sp>
        <p:nvSpPr>
          <p:cNvPr id="3" name="Content Placeholder 2"/>
          <p:cNvSpPr>
            <a:spLocks noGrp="1"/>
          </p:cNvSpPr>
          <p:nvPr>
            <p:ph idx="1"/>
          </p:nvPr>
        </p:nvSpPr>
        <p:spPr/>
        <p:txBody>
          <a:bodyPr/>
          <a:lstStyle/>
          <a:p>
            <a:r>
              <a:rPr lang="en-US"/>
              <a:t>October 2006 through September 2050</a:t>
            </a:r>
          </a:p>
          <a:p>
            <a:r>
              <a:rPr lang="en-US"/>
              <a:t>Monthly time steps</a:t>
            </a:r>
          </a:p>
          <a:p>
            <a:r>
              <a:rPr lang="en-US"/>
              <a:t>Two versions</a:t>
            </a:r>
          </a:p>
          <a:p>
            <a:pPr lvl="1"/>
            <a:r>
              <a:rPr lang="en-US"/>
              <a:t>With conservation measures</a:t>
            </a:r>
          </a:p>
          <a:p>
            <a:pPr lvl="1"/>
            <a:r>
              <a:rPr lang="en-US"/>
              <a:t>Without conservation measures</a:t>
            </a:r>
            <a:endParaRPr lang="en-US" dirty="0"/>
          </a:p>
        </p:txBody>
      </p:sp>
      <p:sp>
        <p:nvSpPr>
          <p:cNvPr id="4" name="TextBox 3"/>
          <p:cNvSpPr txBox="1"/>
          <p:nvPr/>
        </p:nvSpPr>
        <p:spPr>
          <a:xfrm>
            <a:off x="762000" y="4648200"/>
            <a:ext cx="7239000" cy="1323439"/>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sz="2000" dirty="0"/>
              <a:t>The Water Conservation Act introduced by Senator Steinberg sets a goal of reducing per capita urban water use by 20% by December 31, 2020, with an intermediate goal of reducing per capita water use by at least 10% by December 31, 2015.</a:t>
            </a:r>
          </a:p>
        </p:txBody>
      </p:sp>
    </p:spTree>
    <p:extLst>
      <p:ext uri="{BB962C8B-B14F-4D97-AF65-F5344CB8AC3E}">
        <p14:creationId xmlns:p14="http://schemas.microsoft.com/office/powerpoint/2010/main" val="93143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normAutofit/>
          </a:bodyPr>
          <a:lstStyle/>
          <a:p>
            <a:r>
              <a:rPr lang="en-US"/>
              <a:t>Aquifer Storage and Recovery</a:t>
            </a:r>
            <a:endParaRPr lang="en-US" dirty="0"/>
          </a:p>
        </p:txBody>
      </p:sp>
      <p:pic>
        <p:nvPicPr>
          <p:cNvPr id="18435" name="Picture 4" descr="124-2487_IMG"/>
          <p:cNvPicPr>
            <a:picLocks noChangeAspect="1" noChangeArrowheads="1"/>
          </p:cNvPicPr>
          <p:nvPr/>
        </p:nvPicPr>
        <p:blipFill>
          <a:blip r:embed="rId3" cstate="print">
            <a:extLst>
              <a:ext uri="{28A0092B-C50C-407E-A947-70E740481C1C}">
                <a14:useLocalDpi xmlns:a14="http://schemas.microsoft.com/office/drawing/2010/main" val="0"/>
              </a:ext>
            </a:extLst>
          </a:blip>
          <a:srcRect t="26199" b="1326"/>
          <a:stretch>
            <a:fillRect/>
          </a:stretch>
        </p:blipFill>
        <p:spPr bwMode="auto">
          <a:xfrm>
            <a:off x="2422525" y="1633719"/>
            <a:ext cx="3962400" cy="215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3" descr="pan"/>
          <p:cNvPicPr>
            <a:picLocks noChangeAspect="1" noChangeArrowheads="1"/>
          </p:cNvPicPr>
          <p:nvPr/>
        </p:nvPicPr>
        <p:blipFill>
          <a:blip r:embed="rId4">
            <a:extLst>
              <a:ext uri="{28A0092B-C50C-407E-A947-70E740481C1C}">
                <a14:useLocalDpi xmlns:a14="http://schemas.microsoft.com/office/drawing/2010/main" val="0"/>
              </a:ext>
            </a:extLst>
          </a:blip>
          <a:srcRect l="2400" t="25000" r="2266" b="32100"/>
          <a:stretch>
            <a:fillRect/>
          </a:stretch>
        </p:blipFill>
        <p:spPr bwMode="auto">
          <a:xfrm>
            <a:off x="304800" y="4032871"/>
            <a:ext cx="8566150" cy="25695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0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88522"/>
          </a:xfrm>
        </p:spPr>
        <p:txBody>
          <a:bodyPr/>
          <a:lstStyle/>
          <a:p>
            <a:r>
              <a:rPr lang="en-US" dirty="0"/>
              <a:t>Sample Results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40922"/>
            <a:ext cx="9144000" cy="586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195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a:extLst>
              <a:ext uri="{FF2B5EF4-FFF2-40B4-BE49-F238E27FC236}">
                <a16:creationId xmlns:a16="http://schemas.microsoft.com/office/drawing/2014/main" id="{A9BA085D-7906-2982-2724-EE6198C47EAF}"/>
              </a:ext>
            </a:extLst>
          </p:cNvPr>
          <p:cNvPicPr>
            <a:picLocks noChangeAspect="1"/>
          </p:cNvPicPr>
          <p:nvPr/>
        </p:nvPicPr>
        <p:blipFill>
          <a:blip r:embed="rId3"/>
          <a:stretch>
            <a:fillRect/>
          </a:stretch>
        </p:blipFill>
        <p:spPr>
          <a:xfrm>
            <a:off x="381000" y="1219200"/>
            <a:ext cx="8467725" cy="4638675"/>
          </a:xfrm>
          <a:prstGeom prst="rect">
            <a:avLst/>
          </a:prstGeom>
        </p:spPr>
      </p:pic>
      <p:pic>
        <p:nvPicPr>
          <p:cNvPr id="6" name="Picture 5">
            <a:extLst>
              <a:ext uri="{FF2B5EF4-FFF2-40B4-BE49-F238E27FC236}">
                <a16:creationId xmlns:a16="http://schemas.microsoft.com/office/drawing/2014/main" id="{A7BC3087-CA92-638B-4A77-816205D62F37}"/>
              </a:ext>
            </a:extLst>
          </p:cNvPr>
          <p:cNvPicPr>
            <a:picLocks noChangeAspect="1"/>
          </p:cNvPicPr>
          <p:nvPr/>
        </p:nvPicPr>
        <p:blipFill>
          <a:blip r:embed="rId4"/>
          <a:stretch>
            <a:fillRect/>
          </a:stretch>
        </p:blipFill>
        <p:spPr>
          <a:xfrm>
            <a:off x="2971800" y="304800"/>
            <a:ext cx="2971800" cy="552893"/>
          </a:xfrm>
          <a:prstGeom prst="rect">
            <a:avLst/>
          </a:prstGeom>
        </p:spPr>
      </p:pic>
    </p:spTree>
    <p:extLst>
      <p:ext uri="{BB962C8B-B14F-4D97-AF65-F5344CB8AC3E}">
        <p14:creationId xmlns:p14="http://schemas.microsoft.com/office/powerpoint/2010/main" val="392787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jsThobgq7Q"/>
          <p:cNvPicPr>
            <a:picLocks noRot="1" noChangeAspect="1"/>
          </p:cNvPicPr>
          <p:nvPr>
            <a:videoFile r:link="rId1"/>
          </p:nvPr>
        </p:nvPicPr>
        <p:blipFill>
          <a:blip r:embed="rId4"/>
          <a:stretch>
            <a:fillRect/>
          </a:stretch>
        </p:blipFill>
        <p:spPr>
          <a:xfrm>
            <a:off x="-15240" y="867727"/>
            <a:ext cx="9159240" cy="5152073"/>
          </a:xfrm>
          <a:prstGeom prst="rect">
            <a:avLst/>
          </a:prstGeom>
        </p:spPr>
      </p:pic>
    </p:spTree>
    <p:extLst>
      <p:ext uri="{BB962C8B-B14F-4D97-AF65-F5344CB8AC3E}">
        <p14:creationId xmlns:p14="http://schemas.microsoft.com/office/powerpoint/2010/main" val="428948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fontAlgn="auto">
              <a:spcAft>
                <a:spcPts val="0"/>
              </a:spcAft>
              <a:defRPr/>
            </a:pPr>
            <a:r>
              <a:rPr lang="en-US">
                <a:solidFill>
                  <a:schemeClr val="accent1">
                    <a:satMod val="150000"/>
                  </a:schemeClr>
                </a:solidFill>
              </a:rPr>
              <a:t>What is a gw model?</a:t>
            </a:r>
          </a:p>
        </p:txBody>
      </p:sp>
      <p:sp>
        <p:nvSpPr>
          <p:cNvPr id="9219" name="Rectangle 3"/>
          <p:cNvSpPr>
            <a:spLocks noGrp="1" noChangeArrowheads="1"/>
          </p:cNvSpPr>
          <p:nvPr>
            <p:ph idx="1"/>
          </p:nvPr>
        </p:nvSpPr>
        <p:spPr/>
        <p:txBody>
          <a:bodyPr/>
          <a:lstStyle/>
          <a:p>
            <a:r>
              <a:rPr lang="en-US" dirty="0"/>
              <a:t>A simplified physical or mathematical representation of an aquifer system that mimics the basic stresses and responses of the real system</a:t>
            </a:r>
          </a:p>
          <a:p>
            <a:r>
              <a:rPr lang="en-US" dirty="0"/>
              <a:t>The following slides illustrate a typical applications of groundwater modeling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Sacramento Regional Groundwater Model</a:t>
            </a:r>
          </a:p>
        </p:txBody>
      </p:sp>
      <p:sp>
        <p:nvSpPr>
          <p:cNvPr id="3" name="Subtitle 2"/>
          <p:cNvSpPr>
            <a:spLocks noGrp="1"/>
          </p:cNvSpPr>
          <p:nvPr>
            <p:ph type="body" idx="1"/>
          </p:nvPr>
        </p:nvSpPr>
        <p:spPr/>
        <p:txBody>
          <a:bodyPr/>
          <a:lstStyle/>
          <a:p>
            <a:endParaRPr lang="en-US" dirty="0"/>
          </a:p>
          <a:p>
            <a:r>
              <a:rPr lang="en-US" dirty="0"/>
              <a:t>Case Study – Northern California</a:t>
            </a:r>
          </a:p>
        </p:txBody>
      </p:sp>
    </p:spTree>
    <p:extLst>
      <p:ext uri="{BB962C8B-B14F-4D97-AF65-F5344CB8AC3E}">
        <p14:creationId xmlns:p14="http://schemas.microsoft.com/office/powerpoint/2010/main" val="350626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Setting</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16624"/>
            <a:ext cx="4078155" cy="497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734035" y="2514600"/>
            <a:ext cx="1315296" cy="461665"/>
          </a:xfrm>
          <a:prstGeom prst="rect">
            <a:avLst/>
          </a:prstGeom>
          <a:noFill/>
        </p:spPr>
        <p:txBody>
          <a:bodyPr wrap="none" rtlCol="0">
            <a:spAutoFit/>
          </a:bodyPr>
          <a:lstStyle/>
          <a:p>
            <a:r>
              <a:rPr lang="en-US" dirty="0">
                <a:solidFill>
                  <a:schemeClr val="bg1"/>
                </a:solidFill>
                <a:latin typeface="+mj-lt"/>
              </a:rPr>
              <a:t>Roseville</a:t>
            </a:r>
          </a:p>
        </p:txBody>
      </p:sp>
      <p:pic>
        <p:nvPicPr>
          <p:cNvPr id="6" name="Picture 3"/>
          <p:cNvPicPr>
            <a:picLocks noChangeAspect="1" noChangeArrowheads="1"/>
          </p:cNvPicPr>
          <p:nvPr/>
        </p:nvPicPr>
        <p:blipFill>
          <a:blip r:embed="rId4"/>
          <a:srcRect/>
          <a:stretch>
            <a:fillRect/>
          </a:stretch>
        </p:blipFill>
        <p:spPr bwMode="auto">
          <a:xfrm>
            <a:off x="609600" y="1905000"/>
            <a:ext cx="3390673" cy="4060130"/>
          </a:xfrm>
          <a:prstGeom prst="rect">
            <a:avLst/>
          </a:prstGeom>
          <a:noFill/>
          <a:ln w="9525">
            <a:noFill/>
            <a:miter lim="800000"/>
            <a:headEnd/>
            <a:tailEnd/>
          </a:ln>
        </p:spPr>
      </p:pic>
    </p:spTree>
    <p:extLst>
      <p:ext uri="{BB962C8B-B14F-4D97-AF65-F5344CB8AC3E}">
        <p14:creationId xmlns:p14="http://schemas.microsoft.com/office/powerpoint/2010/main" val="3017889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Objectives</a:t>
            </a:r>
          </a:p>
        </p:txBody>
      </p:sp>
      <p:sp>
        <p:nvSpPr>
          <p:cNvPr id="16387" name="Content Placeholder 5"/>
          <p:cNvSpPr>
            <a:spLocks noGrp="1"/>
          </p:cNvSpPr>
          <p:nvPr>
            <p:ph idx="1"/>
          </p:nvPr>
        </p:nvSpPr>
        <p:spPr>
          <a:xfrm>
            <a:off x="76200" y="1822376"/>
            <a:ext cx="3505200" cy="4625975"/>
          </a:xfrm>
        </p:spPr>
        <p:txBody>
          <a:bodyPr/>
          <a:lstStyle/>
          <a:p>
            <a:r>
              <a:rPr lang="en-US" sz="2400" dirty="0"/>
              <a:t>Local-scale issues</a:t>
            </a:r>
          </a:p>
          <a:p>
            <a:pPr lvl="1"/>
            <a:r>
              <a:rPr lang="en-US" sz="2000" dirty="0"/>
              <a:t>Aquifer storage and recovery</a:t>
            </a:r>
          </a:p>
          <a:p>
            <a:pPr lvl="1"/>
            <a:r>
              <a:rPr lang="en-US" sz="2000" dirty="0"/>
              <a:t>Migration of contaminants</a:t>
            </a:r>
          </a:p>
          <a:p>
            <a:r>
              <a:rPr lang="en-US" sz="2400" dirty="0"/>
              <a:t>Regional-scale issues</a:t>
            </a:r>
          </a:p>
          <a:p>
            <a:pPr lvl="1"/>
            <a:r>
              <a:rPr lang="en-US" sz="2000" dirty="0"/>
              <a:t>Long-term demand</a:t>
            </a:r>
          </a:p>
          <a:p>
            <a:pPr lvl="1"/>
            <a:r>
              <a:rPr lang="en-US" sz="2000" dirty="0"/>
              <a:t>Water conservation strategies</a:t>
            </a:r>
          </a:p>
          <a:p>
            <a:pPr lvl="1"/>
            <a:r>
              <a:rPr lang="en-US" sz="2000" dirty="0"/>
              <a:t>Banking and exchange</a:t>
            </a:r>
          </a:p>
        </p:txBody>
      </p:sp>
      <p:pic>
        <p:nvPicPr>
          <p:cNvPr id="14" name="Picture 6"/>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6095999" y="1981200"/>
            <a:ext cx="2699229" cy="329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bwMode="auto">
          <a:xfrm>
            <a:off x="3886199" y="2714303"/>
            <a:ext cx="2895600" cy="3742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40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 Selection - MODFLOW</a:t>
            </a:r>
          </a:p>
        </p:txBody>
      </p:sp>
      <p:pic>
        <p:nvPicPr>
          <p:cNvPr id="5" name="Picture 2"/>
          <p:cNvPicPr>
            <a:picLocks noChangeAspect="1" noChangeArrowheads="1"/>
          </p:cNvPicPr>
          <p:nvPr/>
        </p:nvPicPr>
        <p:blipFill>
          <a:blip r:embed="rId2" cstate="print"/>
          <a:srcRect/>
          <a:stretch>
            <a:fillRect/>
          </a:stretch>
        </p:blipFill>
        <p:spPr bwMode="auto">
          <a:xfrm>
            <a:off x="4495800" y="1578340"/>
            <a:ext cx="4114799" cy="5089160"/>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232410" y="3448050"/>
            <a:ext cx="4107179" cy="2879572"/>
          </a:xfrm>
          <a:prstGeom prst="rect">
            <a:avLst/>
          </a:prstGeom>
          <a:noFill/>
          <a:ln w="9525">
            <a:noFill/>
            <a:miter lim="800000"/>
            <a:headEnd/>
            <a:tailEnd/>
          </a:ln>
          <a:effec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85950"/>
            <a:ext cx="2286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506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Hydrogeologic</a:t>
            </a:r>
            <a:r>
              <a:rPr lang="en-US" dirty="0"/>
              <a:t> Characterization</a:t>
            </a:r>
          </a:p>
        </p:txBody>
      </p:sp>
      <p:pic>
        <p:nvPicPr>
          <p:cNvPr id="4098" name="Picture 2" descr="C:\Users\Norm Jones\Documents\Conferences\2011.07 ESRI UC\map book entry\geosections.png"/>
          <p:cNvPicPr>
            <a:picLocks noChangeAspect="1" noChangeArrowheads="1"/>
          </p:cNvPicPr>
          <p:nvPr/>
        </p:nvPicPr>
        <p:blipFill rotWithShape="1">
          <a:blip r:embed="rId3">
            <a:extLst>
              <a:ext uri="{28A0092B-C50C-407E-A947-70E740481C1C}">
                <a14:useLocalDpi xmlns:a14="http://schemas.microsoft.com/office/drawing/2010/main" val="0"/>
              </a:ext>
            </a:extLst>
          </a:blip>
          <a:srcRect l="2398" t="5562" r="1598" b="1041"/>
          <a:stretch/>
        </p:blipFill>
        <p:spPr bwMode="auto">
          <a:xfrm>
            <a:off x="762000" y="1774079"/>
            <a:ext cx="7621338" cy="485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7607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Module</Template>
  <TotalTime>750</TotalTime>
  <Words>820</Words>
  <Application>Microsoft Office PowerPoint</Application>
  <PresentationFormat>On-screen Show (4:3)</PresentationFormat>
  <Paragraphs>68</Paragraphs>
  <Slides>17</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Corbel</vt:lpstr>
      <vt:lpstr>Times New Roman</vt:lpstr>
      <vt:lpstr>Wingdings</vt:lpstr>
      <vt:lpstr>Wingdings 2</vt:lpstr>
      <vt:lpstr>Wingdings 3</vt:lpstr>
      <vt:lpstr>Module</vt:lpstr>
      <vt:lpstr>Ground Water Modeling Introduction</vt:lpstr>
      <vt:lpstr>PowerPoint Presentation</vt:lpstr>
      <vt:lpstr>PowerPoint Presentation</vt:lpstr>
      <vt:lpstr>What is a gw model?</vt:lpstr>
      <vt:lpstr>The Sacramento Regional Groundwater Model</vt:lpstr>
      <vt:lpstr>Project Setting</vt:lpstr>
      <vt:lpstr>Objectives</vt:lpstr>
      <vt:lpstr>Model Selection - MODFLOW</vt:lpstr>
      <vt:lpstr>Hydrogeologic Characterization</vt:lpstr>
      <vt:lpstr>Hydrogeologic Characterization</vt:lpstr>
      <vt:lpstr>Numerical Model</vt:lpstr>
      <vt:lpstr>Stresses</vt:lpstr>
      <vt:lpstr>Simulated Recharge</vt:lpstr>
      <vt:lpstr>Steady State Calibration</vt:lpstr>
      <vt:lpstr>Predictive Model</vt:lpstr>
      <vt:lpstr>Aquifer Storage and Recovery</vt:lpstr>
      <vt:lpstr>Sample Results</vt:lpstr>
    </vt:vector>
  </TitlesOfParts>
  <Company>Brigham Young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 Water Modeling Concepts</dc:title>
  <dc:creator>Norm Jones</dc:creator>
  <cp:lastModifiedBy>Norm Jones</cp:lastModifiedBy>
  <cp:revision>48</cp:revision>
  <cp:lastPrinted>2021-08-31T15:19:32Z</cp:lastPrinted>
  <dcterms:created xsi:type="dcterms:W3CDTF">2003-01-13T16:29:32Z</dcterms:created>
  <dcterms:modified xsi:type="dcterms:W3CDTF">2023-09-01T23:13:42Z</dcterms:modified>
</cp:coreProperties>
</file>